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99" r:id="rId4"/>
    <p:sldId id="302" r:id="rId5"/>
    <p:sldId id="303" r:id="rId6"/>
    <p:sldId id="304" r:id="rId7"/>
    <p:sldId id="305" r:id="rId8"/>
    <p:sldId id="301" r:id="rId9"/>
    <p:sldId id="27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8546" autoAdjust="0"/>
  </p:normalViewPr>
  <p:slideViewPr>
    <p:cSldViewPr>
      <p:cViewPr>
        <p:scale>
          <a:sx n="135" d="100"/>
          <a:sy n="135" d="100"/>
        </p:scale>
        <p:origin x="150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7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95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F13AC-F7EB-4777-9E49-581A4904525B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6C95-0D41-448E-A332-327BB5F29A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8209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D7637-36C6-481B-974F-5F218DAE9B6A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2C572-1BA5-477C-B07B-B3E31F0FDA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130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rmAutofit/>
          </a:bodyPr>
          <a:lstStyle>
            <a:lvl1pPr>
              <a:defRPr sz="3500" b="0" i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0" name="圖片 29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1442" y="278112"/>
            <a:ext cx="1295400" cy="5791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rmAutofit/>
          </a:bodyPr>
          <a:lstStyle>
            <a:lvl1pPr>
              <a:defRPr sz="3100" b="0" i="0" cap="none" baseline="0">
                <a:latin typeface="+mj-lt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>
            <a:lvl1pPr>
              <a:defRPr>
                <a:latin typeface="+mn-lt"/>
                <a:ea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</a:defRPr>
            </a:lvl2pPr>
            <a:lvl3pPr>
              <a:defRPr sz="1900">
                <a:latin typeface="+mn-lt"/>
                <a:ea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2017/3/6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 dirty="0"/>
          </a:p>
        </p:txBody>
      </p:sp>
      <p:pic>
        <p:nvPicPr>
          <p:cNvPr id="6" name="圖片 5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6644" y="135236"/>
            <a:ext cx="1295400" cy="579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2017/3/6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214282" y="150017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 userDrawn="1"/>
        </p:nvCxnSpPr>
        <p:spPr>
          <a:xfrm>
            <a:off x="214282" y="1571612"/>
            <a:ext cx="8429684" cy="158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/>
          <p:cNvSpPr/>
          <p:nvPr userDrawn="1"/>
        </p:nvSpPr>
        <p:spPr>
          <a:xfrm>
            <a:off x="8635396" y="628652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矩形 13"/>
          <p:cNvSpPr/>
          <p:nvPr userDrawn="1"/>
        </p:nvSpPr>
        <p:spPr>
          <a:xfrm>
            <a:off x="8615418" y="628652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3BD6009-2A66-4F07-812F-9E9F9B397B69}" type="slidenum">
              <a:rPr lang="zh-TW" altLang="en-US" smtClean="0">
                <a:solidFill>
                  <a:schemeClr val="accent3">
                    <a:lumMod val="75000"/>
                  </a:schemeClr>
                </a:solidFill>
              </a:rPr>
              <a:pPr/>
              <a:t>‹#›</a:t>
            </a:fld>
            <a:endParaRPr lang="zh-TW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100" b="1" kern="1200" cap="small" baseline="0">
          <a:solidFill>
            <a:schemeClr val="tx2"/>
          </a:solidFill>
          <a:latin typeface="標楷體" pitchFamily="65" charset="-120"/>
          <a:ea typeface="標楷體" pitchFamily="65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://judge.mirlab.org/signu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udge.mirlab.org/problems/domain/0" TargetMode="Externa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79712" y="1772816"/>
            <a:ext cx="6908810" cy="2520280"/>
          </a:xfrm>
        </p:spPr>
        <p:txBody>
          <a:bodyPr anchor="ctr">
            <a:normAutofit/>
          </a:bodyPr>
          <a:lstStyle/>
          <a:p>
            <a:pPr algn="ctr"/>
            <a:r>
              <a:rPr lang="en-US" altLang="zh-TW" sz="3400" b="1" cap="none" dirty="0" smtClean="0"/>
              <a:t>JUDGE GIRL </a:t>
            </a:r>
            <a:r>
              <a:rPr lang="zh-TW" altLang="en-US" sz="3400" b="1" cap="none" dirty="0" smtClean="0">
                <a:latin typeface="+mj-ea"/>
              </a:rPr>
              <a:t>使用介紹</a:t>
            </a:r>
            <a:r>
              <a:rPr lang="en-US" altLang="zh-TW" sz="3400" b="1" cap="none" dirty="0" smtClean="0">
                <a:latin typeface="+mj-ea"/>
              </a:rPr>
              <a:t> &amp;</a:t>
            </a:r>
            <a:r>
              <a:rPr lang="zh-TW" altLang="en-US" sz="3400" b="1" cap="none" dirty="0" smtClean="0">
                <a:latin typeface="+mj-ea"/>
              </a:rPr>
              <a:t> 常見</a:t>
            </a:r>
            <a:r>
              <a:rPr lang="zh-TW" altLang="en-US" sz="3400" b="1" cap="none" dirty="0" smtClean="0">
                <a:latin typeface="+mj-ea"/>
              </a:rPr>
              <a:t>問題</a:t>
            </a:r>
            <a:endParaRPr lang="zh-TW" altLang="en-US" sz="3400" b="1" cap="none" dirty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註冊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提交</a:t>
            </a:r>
            <a:endParaRPr lang="en-US" altLang="zh-TW" sz="800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範例程式碼與測試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註冊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979276" y="2130254"/>
            <a:ext cx="3600400" cy="37444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 smtClean="0"/>
              <a:t>修課同學的 </a:t>
            </a:r>
            <a:r>
              <a:rPr lang="en-US" altLang="zh-TW" sz="2000" dirty="0" smtClean="0"/>
              <a:t>Username </a:t>
            </a:r>
            <a:r>
              <a:rPr lang="zh-TW" altLang="en-US" sz="2000" dirty="0" smtClean="0"/>
              <a:t>務必是學號，旁聽生則皆可。</a:t>
            </a:r>
            <a:endParaRPr lang="en-US" altLang="zh-TW" sz="2000" dirty="0" smtClean="0"/>
          </a:p>
          <a:p>
            <a:pPr>
              <a:lnSpc>
                <a:spcPct val="150000"/>
              </a:lnSpc>
            </a:pPr>
            <a:r>
              <a:rPr lang="en-US" altLang="zh-TW" sz="2000" dirty="0" smtClean="0"/>
              <a:t>Email</a:t>
            </a:r>
            <a:r>
              <a:rPr lang="zh-TW" altLang="en-US" sz="2000" dirty="0" smtClean="0"/>
              <a:t> 建議留學校信箱尤佳。</a:t>
            </a:r>
            <a:endParaRPr lang="en-US" altLang="zh-TW" sz="2000" dirty="0" smtClean="0"/>
          </a:p>
          <a:p>
            <a:pPr>
              <a:lnSpc>
                <a:spcPct val="150000"/>
              </a:lnSpc>
            </a:pPr>
            <a:r>
              <a:rPr lang="zh-TW" altLang="en-US" sz="2000" dirty="0" smtClean="0"/>
              <a:t>密碼請記好記滿，若忘記請寄信給助教協助你重設密碼。</a:t>
            </a:r>
            <a:endParaRPr lang="en-US" altLang="zh-TW" sz="2000" dirty="0" smtClean="0"/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solidFill>
                  <a:srgbClr val="FF0000"/>
                </a:solidFill>
              </a:rPr>
              <a:t>下週二</a:t>
            </a:r>
            <a:r>
              <a:rPr lang="en-US" altLang="zh-TW" sz="2000" dirty="0" smtClean="0">
                <a:solidFill>
                  <a:srgbClr val="FF0000"/>
                </a:solidFill>
              </a:rPr>
              <a:t>(03/14 23:59:59)</a:t>
            </a:r>
            <a:r>
              <a:rPr lang="zh-TW" altLang="en-US" sz="2000" dirty="0" smtClean="0">
                <a:solidFill>
                  <a:srgbClr val="FF0000"/>
                </a:solidFill>
              </a:rPr>
              <a:t>後將關閉網站註冊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</p:txBody>
      </p:sp>
      <p:pic>
        <p:nvPicPr>
          <p:cNvPr id="1026" name="Picture 2" descr="https://lh5.googleusercontent.com/vrdjYb6mS5KU9I_m2yMVgJhFDZ_19SSfrLbg12BDmyCuavQstPZaQHMqKhbM5rUAejK97EorAvm9xCbJXf3fNmZXn2JW9RXmIllZeTpX7evcLOGOh1prDCHG5E9r-Wuqg-eVxV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12660"/>
            <a:ext cx="4464496" cy="435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457200" y="1660738"/>
            <a:ext cx="34524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 smtClean="0">
                <a:hlinkClick r:id="rId3"/>
              </a:rPr>
              <a:t>http</a:t>
            </a:r>
            <a:r>
              <a:rPr lang="zh-TW" altLang="en-US" sz="2000" dirty="0">
                <a:hlinkClick r:id="rId3"/>
              </a:rPr>
              <a:t>://judge.mirlab.org/signup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提交</a:t>
            </a:r>
            <a:r>
              <a:rPr lang="en-US" altLang="zh-TW" dirty="0" smtClean="0"/>
              <a:t> </a:t>
            </a:r>
            <a:r>
              <a:rPr lang="mr-IN" altLang="zh-TW" dirty="0" smtClean="0"/>
              <a:t>–</a:t>
            </a:r>
            <a:r>
              <a:rPr lang="en-US" altLang="zh-TW" dirty="0" smtClean="0"/>
              <a:t> </a:t>
            </a:r>
            <a:r>
              <a:rPr lang="zh-TW" altLang="en-US" dirty="0" smtClean="0"/>
              <a:t>題目列表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57200" y="1660738"/>
            <a:ext cx="4818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>
                <a:hlinkClick r:id="rId2"/>
              </a:rPr>
              <a:t>http://</a:t>
            </a:r>
            <a:r>
              <a:rPr lang="en-US" altLang="zh-TW" sz="2000" dirty="0" err="1">
                <a:hlinkClick r:id="rId2"/>
              </a:rPr>
              <a:t>judge.mirlab.org</a:t>
            </a:r>
            <a:r>
              <a:rPr lang="en-US" altLang="zh-TW" sz="2000" dirty="0">
                <a:hlinkClick r:id="rId2"/>
              </a:rPr>
              <a:t>/problems/domain/0</a:t>
            </a:r>
            <a:endParaRPr lang="zh-TW" altLang="en-US" sz="20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63" y="2303948"/>
            <a:ext cx="7720888" cy="408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7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提交 </a:t>
            </a:r>
            <a:r>
              <a:rPr lang="mr-IN" altLang="zh-TW" dirty="0" smtClean="0"/>
              <a:t>–</a:t>
            </a:r>
            <a:r>
              <a:rPr lang="en-US" altLang="zh-TW" dirty="0" smtClean="0"/>
              <a:t> </a:t>
            </a:r>
            <a:r>
              <a:rPr lang="zh-TW" altLang="en-US" dirty="0" smtClean="0"/>
              <a:t>題目說明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79" y="1916832"/>
            <a:ext cx="5904656" cy="455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提交 </a:t>
            </a:r>
            <a:r>
              <a:rPr lang="mr-IN" altLang="zh-TW" dirty="0" smtClean="0"/>
              <a:t>–</a:t>
            </a:r>
            <a:r>
              <a:rPr lang="en-US" altLang="zh-TW" dirty="0" smtClean="0"/>
              <a:t> </a:t>
            </a:r>
            <a:r>
              <a:rPr lang="zh-TW" altLang="en-US" dirty="0" smtClean="0"/>
              <a:t>題目說明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79" y="2857798"/>
            <a:ext cx="6876256" cy="3836300"/>
          </a:xfrm>
          <a:prstGeom prst="rect">
            <a:avLst/>
          </a:prstGeom>
        </p:spPr>
      </p:pic>
      <p:sp>
        <p:nvSpPr>
          <p:cNvPr id="5" name="內容版面配置區 2"/>
          <p:cNvSpPr>
            <a:spLocks noGrp="1"/>
          </p:cNvSpPr>
          <p:nvPr>
            <p:ph sz="quarter" idx="1"/>
          </p:nvPr>
        </p:nvSpPr>
        <p:spPr>
          <a:xfrm>
            <a:off x="787030" y="1772816"/>
            <a:ext cx="7058805" cy="1152128"/>
          </a:xfrm>
        </p:spPr>
        <p:txBody>
          <a:bodyPr>
            <a:normAutofit lnSpcReduction="10000"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</a:rPr>
              <a:t>g++ -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std</a:t>
            </a:r>
            <a:r>
              <a:rPr lang="en-US" altLang="zh-TW" sz="2000" dirty="0" smtClean="0">
                <a:solidFill>
                  <a:srgbClr val="FF0000"/>
                </a:solidFill>
              </a:rPr>
              <a:t>=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c++</a:t>
            </a:r>
            <a:r>
              <a:rPr lang="en-US" altLang="zh-TW" sz="2000" dirty="0" smtClean="0">
                <a:solidFill>
                  <a:srgbClr val="FF0000"/>
                </a:solidFill>
              </a:rPr>
              <a:t>11</a:t>
            </a:r>
            <a:r>
              <a:rPr lang="zh-TW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-</a:t>
            </a:r>
            <a:r>
              <a:rPr lang="en-US" altLang="zh-TW" sz="2000" dirty="0" smtClean="0">
                <a:solidFill>
                  <a:srgbClr val="FF0000"/>
                </a:solidFill>
              </a:rPr>
              <a:t>O2</a:t>
            </a:r>
            <a:r>
              <a:rPr lang="zh-TW" altLang="en-US" sz="2000" dirty="0" smtClean="0">
                <a:solidFill>
                  <a:srgbClr val="FF0000"/>
                </a:solidFill>
              </a:rPr>
              <a:t> </a:t>
            </a:r>
            <a:r>
              <a:rPr lang="zh-TW" altLang="en-US" sz="2000" dirty="0" smtClean="0"/>
              <a:t>為執行編譯時的指令及參數</a:t>
            </a:r>
            <a:endParaRPr lang="en-US" altLang="zh-TW" sz="2000" dirty="0" smtClean="0"/>
          </a:p>
          <a:p>
            <a:r>
              <a:rPr lang="zh-TW" altLang="en-US" sz="2000" dirty="0" smtClean="0"/>
              <a:t>可以選擇檔案或是貼上程式碼提交，</a:t>
            </a:r>
            <a:r>
              <a:rPr lang="zh-TW" altLang="en-US" sz="2000" dirty="0" smtClean="0">
                <a:solidFill>
                  <a:srgbClr val="FF0000"/>
                </a:solidFill>
              </a:rPr>
              <a:t>但請不要提交執行檔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r>
              <a:rPr lang="zh-TW" altLang="en-US" sz="2000" dirty="0" smtClean="0">
                <a:solidFill>
                  <a:srgbClr val="FF0000"/>
                </a:solidFill>
              </a:rPr>
              <a:t>一定要</a:t>
            </a:r>
            <a:r>
              <a:rPr lang="en-US" altLang="zh-TW" sz="2000" dirty="0" smtClean="0">
                <a:solidFill>
                  <a:srgbClr val="FF0000"/>
                </a:solidFill>
              </a:rPr>
              <a:t> include &lt;algorithm&gt;</a:t>
            </a:r>
            <a:r>
              <a:rPr lang="zh-TW" altLang="en-US" sz="2000" dirty="0" smtClean="0">
                <a:solidFill>
                  <a:srgbClr val="FF0000"/>
                </a:solidFill>
              </a:rPr>
              <a:t> 否則會</a:t>
            </a:r>
            <a:r>
              <a:rPr lang="en-US" altLang="zh-TW" sz="2000" dirty="0" smtClean="0">
                <a:solidFill>
                  <a:srgbClr val="FF0000"/>
                </a:solidFill>
              </a:rPr>
              <a:t>CE</a:t>
            </a:r>
            <a:r>
              <a:rPr lang="zh-TW" altLang="en-US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老師特別要求的</a:t>
            </a:r>
            <a:r>
              <a:rPr lang="en-US" altLang="zh-TW" sz="2000" dirty="0" smtClean="0"/>
              <a:t>)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35272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提交 </a:t>
            </a:r>
            <a:r>
              <a:rPr lang="mr-IN" altLang="zh-TW" dirty="0" smtClean="0"/>
              <a:t>–</a:t>
            </a:r>
            <a:r>
              <a:rPr lang="en-US" altLang="zh-TW" dirty="0" smtClean="0"/>
              <a:t> </a:t>
            </a:r>
            <a:r>
              <a:rPr lang="zh-TW" altLang="en-US" dirty="0" smtClean="0"/>
              <a:t>結果說明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sz="quarter" idx="1"/>
          </p:nvPr>
        </p:nvSpPr>
        <p:spPr>
          <a:xfrm>
            <a:off x="787030" y="1667234"/>
            <a:ext cx="7313362" cy="1905781"/>
          </a:xfrm>
        </p:spPr>
        <p:txBody>
          <a:bodyPr>
            <a:normAutofit lnSpcReduction="10000"/>
          </a:bodyPr>
          <a:lstStyle/>
          <a:p>
            <a:r>
              <a:rPr lang="en-US" altLang="zh-TW" sz="2000" dirty="0" smtClean="0"/>
              <a:t>AC = </a:t>
            </a:r>
            <a:r>
              <a:rPr lang="zh-TW" altLang="en-US" sz="2000" dirty="0" smtClean="0"/>
              <a:t>完全正確</a:t>
            </a:r>
            <a:endParaRPr lang="en-US" altLang="zh-TW" sz="2000" dirty="0" smtClean="0"/>
          </a:p>
          <a:p>
            <a:r>
              <a:rPr lang="en-US" altLang="zh-TW" sz="2000" dirty="0" smtClean="0"/>
              <a:t>WA = </a:t>
            </a:r>
            <a:r>
              <a:rPr lang="zh-TW" altLang="en-US" sz="2000" dirty="0" smtClean="0"/>
              <a:t>錯誤的輸出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可能是你答案或格式錯誤</a:t>
            </a:r>
            <a:r>
              <a:rPr lang="en-US" altLang="zh-TW" sz="2000" dirty="0" smtClean="0"/>
              <a:t>)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r>
              <a:rPr lang="en-US" altLang="zh-TW" sz="2000" dirty="0" smtClean="0"/>
              <a:t>TLE = </a:t>
            </a:r>
            <a:r>
              <a:rPr lang="zh-TW" altLang="en-US" sz="2000" dirty="0" smtClean="0"/>
              <a:t>超過時間的限制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以</a:t>
            </a:r>
            <a:r>
              <a:rPr lang="en-US" altLang="zh-TW" sz="2000" dirty="0" smtClean="0"/>
              <a:t>hw1</a:t>
            </a:r>
            <a:r>
              <a:rPr lang="zh-TW" altLang="en-US" sz="2000" dirty="0" smtClean="0"/>
              <a:t>來說最久只能執行</a:t>
            </a:r>
            <a:r>
              <a:rPr lang="en-US" altLang="zh-TW" sz="2000" dirty="0" smtClean="0"/>
              <a:t>1</a:t>
            </a:r>
            <a:r>
              <a:rPr lang="zh-TW" altLang="en-US" sz="2000" dirty="0" smtClean="0"/>
              <a:t>秒</a:t>
            </a:r>
            <a:r>
              <a:rPr lang="en-US" altLang="zh-TW" sz="2000" dirty="0" smtClean="0"/>
              <a:t>)</a:t>
            </a:r>
          </a:p>
          <a:p>
            <a:r>
              <a:rPr lang="en-US" altLang="zh-TW" sz="2000" dirty="0" smtClean="0"/>
              <a:t>MLE = </a:t>
            </a:r>
            <a:r>
              <a:rPr lang="zh-TW" altLang="en-US" sz="2000" dirty="0" smtClean="0"/>
              <a:t>超過記憶體的限制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以</a:t>
            </a:r>
            <a:r>
              <a:rPr lang="en-US" altLang="zh-TW" sz="2000" dirty="0" smtClean="0"/>
              <a:t>hw1</a:t>
            </a:r>
            <a:r>
              <a:rPr lang="zh-TW" altLang="en-US" sz="2000" dirty="0" smtClean="0"/>
              <a:t>來說記憶體最多只能</a:t>
            </a:r>
            <a:r>
              <a:rPr lang="en-US" altLang="zh-TW" sz="2000" dirty="0" smtClean="0"/>
              <a:t>256MB)</a:t>
            </a:r>
          </a:p>
          <a:p>
            <a:r>
              <a:rPr lang="en-US" altLang="zh-TW" sz="2000" dirty="0" smtClean="0"/>
              <a:t>RE =</a:t>
            </a:r>
            <a:r>
              <a:rPr lang="zh-TW" altLang="en-US" sz="2000" dirty="0" smtClean="0"/>
              <a:t> 執行出錯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通常</a:t>
            </a:r>
            <a:r>
              <a:rPr lang="zh-TW" altLang="en-US" sz="2000" dirty="0" smtClean="0"/>
              <a:t>為</a:t>
            </a:r>
            <a:r>
              <a:rPr lang="en-US" altLang="zh-TW" sz="2000" dirty="0" smtClean="0"/>
              <a:t>memory bad access</a:t>
            </a:r>
            <a:r>
              <a:rPr lang="zh-TW" altLang="en-US" sz="2000" dirty="0" smtClean="0"/>
              <a:t>或</a:t>
            </a:r>
            <a:r>
              <a:rPr lang="en-US" altLang="zh-TW" sz="2000" dirty="0" smtClean="0"/>
              <a:t>stack overflow)</a:t>
            </a:r>
          </a:p>
          <a:p>
            <a:endParaRPr lang="en-US" altLang="zh-TW" sz="2000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30" y="3573016"/>
            <a:ext cx="6732240" cy="309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範例程式碼與測試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323" y="1916832"/>
            <a:ext cx="5485606" cy="273503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869160"/>
            <a:ext cx="7023100" cy="149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Thank you for listening</a:t>
            </a:r>
            <a:endParaRPr lang="zh-TW" altLang="en-US" dirty="0"/>
          </a:p>
        </p:txBody>
      </p:sp>
      <p:pic>
        <p:nvPicPr>
          <p:cNvPr id="4" name="圖片 3" descr="P10501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6855" y="2214554"/>
            <a:ext cx="5334037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2810</TotalTime>
  <Words>209</Words>
  <Application>Microsoft Macintosh PowerPoint</Application>
  <PresentationFormat>如螢幕大小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Calibri</vt:lpstr>
      <vt:lpstr>Mangal</vt:lpstr>
      <vt:lpstr>Wingdings</vt:lpstr>
      <vt:lpstr>Wingdings 2</vt:lpstr>
      <vt:lpstr>新細明體</vt:lpstr>
      <vt:lpstr>標楷體</vt:lpstr>
      <vt:lpstr>Arial</vt:lpstr>
      <vt:lpstr>壁窗</vt:lpstr>
      <vt:lpstr>JUDGE GIRL 使用介紹 &amp; 常見問題</vt:lpstr>
      <vt:lpstr>大綱</vt:lpstr>
      <vt:lpstr>註冊</vt:lpstr>
      <vt:lpstr>提交 – 題目列表</vt:lpstr>
      <vt:lpstr>提交 – 題目說明</vt:lpstr>
      <vt:lpstr>提交 – 題目說明</vt:lpstr>
      <vt:lpstr>提交 – 結果說明</vt:lpstr>
      <vt:lpstr>範例程式碼與測試</vt:lpstr>
      <vt:lpstr>Thank you for listening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使用 HTS 進行中文語音合成之研究</dc:title>
  <dc:creator>heycat</dc:creator>
  <cp:lastModifiedBy>Microsoft Office 使用者</cp:lastModifiedBy>
  <cp:revision>361</cp:revision>
  <dcterms:created xsi:type="dcterms:W3CDTF">2008-11-09T17:03:56Z</dcterms:created>
  <dcterms:modified xsi:type="dcterms:W3CDTF">2017-03-06T15:21:33Z</dcterms:modified>
</cp:coreProperties>
</file>